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9" r:id="rId5"/>
    <p:sldId id="272" r:id="rId6"/>
    <p:sldId id="291" r:id="rId7"/>
    <p:sldId id="273" r:id="rId8"/>
    <p:sldId id="268" r:id="rId9"/>
    <p:sldId id="288" r:id="rId1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9E0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7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8EB8BBB-53FA-476C-A309-D2686EA80C4C}" type="datetime1">
              <a:rPr lang="es-ES" smtClean="0"/>
              <a:t>11/03/2022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22411-A9A9-4A09-A341-69C657AB42A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D056B-5EC6-42CD-AF94-4751959146DD}" type="datetime1">
              <a:rPr lang="es-ES" smtClean="0"/>
              <a:pPr/>
              <a:t>11/03/2022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  <a:endParaRPr lang="es-ES" dirty="0"/>
          </a:p>
          <a:p>
            <a:pPr lvl="1" rtl="0"/>
            <a:r>
              <a:rPr lang="es-ES" dirty="0"/>
              <a:t>Segundo nivel</a:t>
            </a:r>
          </a:p>
          <a:p>
            <a:pPr lvl="2" rtl="0"/>
            <a:r>
              <a:rPr lang="es-ES" dirty="0"/>
              <a:t>Tercer nivel</a:t>
            </a:r>
          </a:p>
          <a:p>
            <a:pPr lvl="3" rtl="0"/>
            <a:r>
              <a:rPr lang="es-ES" dirty="0"/>
              <a:t>Cuarto nivel</a:t>
            </a:r>
          </a:p>
          <a:p>
            <a:pPr lvl="4" rtl="0"/>
            <a:r>
              <a:rPr lang="es-ES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848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419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770DA5-3DC3-4237-90EB-C415EB41C75A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s contenidos en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to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CC22F7-E245-4925-B887-3A253A3169F2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819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ción con la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0" name="objeto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EA1A4D-370D-45C6-86DC-C4C7FDB05936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057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BF7406-6B3A-49F5-AB4A-C7ECD4848E2B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7" name="Marcador de posición de imagen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5" name="Marcador de texto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3328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949101-CB98-4C8F-81DB-71E43D7BC626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302F5C-0234-440C-8773-490E51DE01B9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961380-8195-41EE-9574-2B3429217481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2FC62E-52FA-4487-916D-9648D6F062C2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F9C069-0D28-49A2-89E8-C18F9A41EF29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A4CD59-E103-4131-8DF1-52DAB13F24DA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5B45D9-35B1-4184-8C71-E0506363883B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BD2F12-55B2-4258-9B7A-329D8EBE60F6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8414F15-D7D0-4AAB-BCEA-8D737141E1BB}" type="datetime1">
              <a:rPr lang="es-ES" noProof="0" smtClean="0"/>
              <a:t>11/03/2022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ressenza.com/es/2020/03/coronavirus-mitos-y-verdades-para-prevenir-la-expansion-del-covid-19-en-el-per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Aguja y vial">
            <a:extLst>
              <a:ext uri="{FF2B5EF4-FFF2-40B4-BE49-F238E27FC236}">
                <a16:creationId xmlns:a16="http://schemas.microsoft.com/office/drawing/2014/main" id="{A670CE35-371E-4ED1-8BA5-EFB2CEBBEC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13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 rtlCol="0">
            <a:normAutofit/>
          </a:bodyPr>
          <a:lstStyle/>
          <a:p>
            <a:r>
              <a:rPr lang="es-ES" sz="5000" dirty="0">
                <a:solidFill>
                  <a:schemeClr val="bg1"/>
                </a:solidFill>
                <a:latin typeface="Gill Sans MT" panose="020B0502020104020203" pitchFamily="34" charset="0"/>
              </a:rPr>
              <a:t>Vacuna COVID-19</a:t>
            </a:r>
            <a:br>
              <a:rPr lang="es-E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s-ES" sz="5000" dirty="0">
                <a:latin typeface="Gill Sans MT" panose="020B0502020104020203" pitchFamily="34" charset="0"/>
              </a:rPr>
              <a:t>Primera dosis</a:t>
            </a:r>
            <a:endParaRPr lang="es-ES" sz="5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824" y="4221162"/>
            <a:ext cx="4185176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/>
          <a:p>
            <a:pPr rtl="0"/>
            <a:r>
              <a:rPr lang="es-ES" sz="2500" b="1" i="1" spc="65" dirty="0">
                <a:solidFill>
                  <a:schemeClr val="accent1"/>
                </a:solidFill>
                <a:latin typeface="Arial"/>
                <a:cs typeface="Arial"/>
              </a:rPr>
              <a:t>www.miPagina.com</a:t>
            </a:r>
          </a:p>
        </p:txBody>
      </p:sp>
      <p:sp>
        <p:nvSpPr>
          <p:cNvPr id="6" name="objeto 7" descr="Rectángulo beig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421769" y="3229869"/>
            <a:ext cx="536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to 27" descr="Rectángulo beig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 flipV="1">
            <a:off x="941052" y="1283991"/>
            <a:ext cx="2901185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cxnSp>
        <p:nvCxnSpPr>
          <p:cNvPr id="6" name="Conector recto 5" descr="Línea">
            <a:extLst>
              <a:ext uri="{FF2B5EF4-FFF2-40B4-BE49-F238E27FC236}">
                <a16:creationId xmlns:a16="http://schemas.microsoft.com/office/drawing/2014/main" id="{5C0E71B8-1D2B-4965-B2E2-9D9AD54201BD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A8DAB5C7-3E9C-41B0-9721-B3DABFDF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¿A quien afecta el COVID-19?</a:t>
            </a:r>
            <a:endParaRPr lang="es-ES" dirty="0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6C2F46C6-B851-4BCF-B94D-099A81A838EA}"/>
              </a:ext>
            </a:extLst>
          </p:cNvPr>
          <p:cNvSpPr/>
          <p:nvPr/>
        </p:nvSpPr>
        <p:spPr>
          <a:xfrm>
            <a:off x="168812" y="1477108"/>
            <a:ext cx="11437034" cy="4761916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Informate</a:t>
            </a:r>
            <a:endParaRPr lang="es-ES" dirty="0"/>
          </a:p>
        </p:txBody>
      </p:sp>
      <p:pic>
        <p:nvPicPr>
          <p:cNvPr id="40" name="Imagen 3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8C6641E-932D-4058-A810-A5A24977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0840" y="1784363"/>
            <a:ext cx="11116760" cy="3289274"/>
          </a:xfrm>
          <a:prstGeom prst="rect">
            <a:avLst/>
          </a:prstGeom>
        </p:spPr>
      </p:pic>
      <p:sp>
        <p:nvSpPr>
          <p:cNvPr id="43" name="Subtítulo 2">
            <a:extLst>
              <a:ext uri="{FF2B5EF4-FFF2-40B4-BE49-F238E27FC236}">
                <a16:creationId xmlns:a16="http://schemas.microsoft.com/office/drawing/2014/main" id="{D135C5E9-F96B-4187-95BF-AF1EDAD9E14E}"/>
              </a:ext>
            </a:extLst>
          </p:cNvPr>
          <p:cNvSpPr txBox="1">
            <a:spLocks/>
          </p:cNvSpPr>
          <p:nvPr/>
        </p:nvSpPr>
        <p:spPr>
          <a:xfrm>
            <a:off x="4003412" y="5224750"/>
            <a:ext cx="3691616" cy="754019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500" b="1" i="1" spc="65">
                <a:solidFill>
                  <a:schemeClr val="accent1"/>
                </a:solidFill>
                <a:latin typeface="Arial"/>
                <a:cs typeface="Arial"/>
              </a:rPr>
              <a:t>www.miPagina.com</a:t>
            </a:r>
            <a:endParaRPr lang="es-ES" sz="2500" b="1" i="1" spc="6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6C45732-C4D6-4424-9056-D94761BC7C9F}"/>
              </a:ext>
            </a:extLst>
          </p:cNvPr>
          <p:cNvSpPr txBox="1"/>
          <p:nvPr/>
        </p:nvSpPr>
        <p:spPr>
          <a:xfrm>
            <a:off x="1188353" y="5309371"/>
            <a:ext cx="2406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Infórmate: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1447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to 3" descr="Rectángulo beig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6" name="objeto 6" descr="Rectángulo azul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es-ES" sz="2000" b="1" dirty="0">
                <a:solidFill>
                  <a:schemeClr val="accent2">
                    <a:lumMod val="50000"/>
                  </a:schemeClr>
                </a:solidFill>
              </a:rPr>
              <a:t>Resistencia al COVID-19</a:t>
            </a:r>
            <a:r>
              <a:rPr lang="es-E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	</a:t>
            </a:r>
          </a:p>
        </p:txBody>
      </p:sp>
      <p:pic>
        <p:nvPicPr>
          <p:cNvPr id="9" name="Marcador de posición de imagen 27" descr="Marca de verificación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4458" y="2860146"/>
            <a:ext cx="720000" cy="720000"/>
          </a:xfrm>
          <a:prstGeom prst="rect">
            <a:avLst/>
          </a:prstGeom>
        </p:spPr>
      </p:pic>
      <p:pic>
        <p:nvPicPr>
          <p:cNvPr id="10" name="Marcador de posición de imagen 29" descr="Marca de verificación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es-ES" sz="2000" b="1" dirty="0">
                <a:solidFill>
                  <a:schemeClr val="accent2">
                    <a:lumMod val="50000"/>
                  </a:schemeClr>
                </a:solidFill>
              </a:rPr>
              <a:t>Aplicación rápida</a:t>
            </a:r>
          </a:p>
        </p:txBody>
      </p:sp>
      <p:pic>
        <p:nvPicPr>
          <p:cNvPr id="12" name="Marcador de posición de imagen 31" descr="Marca de verificación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4621055"/>
            <a:ext cx="720000" cy="719999"/>
          </a:xfrm>
          <a:prstGeom prst="rect">
            <a:avLst/>
          </a:prstGeom>
        </p:spPr>
      </p:pic>
      <p:sp>
        <p:nvSpPr>
          <p:cNvPr id="13" name="Marcador de texto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4704536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es-ES" sz="2000" b="1" dirty="0">
                <a:solidFill>
                  <a:schemeClr val="accent2">
                    <a:lumMod val="50000"/>
                  </a:schemeClr>
                </a:solidFill>
              </a:rPr>
              <a:t>Tramite sencillo</a:t>
            </a:r>
          </a:p>
        </p:txBody>
      </p:sp>
      <p:sp>
        <p:nvSpPr>
          <p:cNvPr id="14" name="objeto 27" descr="Rectángulo beig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84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1279525"/>
            <a:ext cx="4421229" cy="1325563"/>
          </a:xfrm>
        </p:spPr>
        <p:txBody>
          <a:bodyPr rtlCol="0"/>
          <a:lstStyle/>
          <a:p>
            <a:pPr rtl="0"/>
            <a:r>
              <a:rPr lang="es-E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 tus seres queridos</a:t>
            </a:r>
          </a:p>
        </p:txBody>
      </p:sp>
      <p:pic>
        <p:nvPicPr>
          <p:cNvPr id="15" name="Imagen 14" descr="Madre llevando a su bebé">
            <a:extLst>
              <a:ext uri="{FF2B5EF4-FFF2-40B4-BE49-F238E27FC236}">
                <a16:creationId xmlns:a16="http://schemas.microsoft.com/office/drawing/2014/main" id="{D243C610-1A7F-400F-A16B-38ED2B489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4" y="-1"/>
            <a:ext cx="6263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 descr="Aguja y vial">
            <a:extLst>
              <a:ext uri="{FF2B5EF4-FFF2-40B4-BE49-F238E27FC236}">
                <a16:creationId xmlns:a16="http://schemas.microsoft.com/office/drawing/2014/main" id="{935842E6-624A-407C-88F2-6D77052180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115389"/>
            <a:ext cx="12188825" cy="374261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9"/>
            <a:ext cx="10515600" cy="1099382"/>
          </a:xfrm>
        </p:spPr>
        <p:txBody>
          <a:bodyPr rtlCol="0"/>
          <a:lstStyle/>
          <a:p>
            <a:pPr rtl="0"/>
            <a:r>
              <a:rPr lang="es-ES" dirty="0">
                <a:solidFill>
                  <a:srgbClr val="C00000"/>
                </a:solidFill>
              </a:rPr>
              <a:t>Tipos de vacuna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AstraZeneca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963" y="3434047"/>
            <a:ext cx="3545410" cy="2755616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s-MX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 vacuna de AstraZeneca/Oxford tiene la ventaja de ser barata (unos 2,5 euros o 3 dólares por dosis, con variaciones según los costes de producción locales). AstraZeneca se ha comprometido a venderla sin hacer beneficio.</a:t>
            </a:r>
            <a:br>
              <a:rPr lang="es-MX" b="1" dirty="0">
                <a:solidFill>
                  <a:schemeClr val="tx1"/>
                </a:solidFill>
              </a:rPr>
            </a:br>
            <a:br>
              <a:rPr lang="es-MX" b="1" dirty="0">
                <a:solidFill>
                  <a:schemeClr val="tx1"/>
                </a:solidFill>
              </a:rPr>
            </a:br>
            <a:endParaRPr lang="es-ES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2950" y="2130341"/>
            <a:ext cx="4745038" cy="823912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Sputnik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7"/>
            <a:ext cx="3361615" cy="3105980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s-MX" b="1" dirty="0">
                <a:solidFill>
                  <a:schemeClr val="tx1"/>
                </a:solidFill>
                <a:latin typeface="Lato" panose="020F0502020204030203" pitchFamily="34" charset="0"/>
              </a:rPr>
              <a:t>La vacuna Sputnik V tiene una efectividad del 97.6% contra el Covid-19 en una evaluación del “mundo real” basada en datos de 3.8 millones de personas, de acuerdo con el Instituto Gamaleya de Moscú y el Fondo de Inversión Directa de Rusia (RDIF), sus desarrolladores.</a:t>
            </a:r>
            <a:endParaRPr lang="es-ES" b="1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37103"/>
            <a:ext cx="4752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A93FB3A3-CCE4-43B1-B396-B8819D20B354}"/>
              </a:ext>
            </a:extLst>
          </p:cNvPr>
          <p:cNvSpPr txBox="1">
            <a:spLocks/>
          </p:cNvSpPr>
          <p:nvPr/>
        </p:nvSpPr>
        <p:spPr>
          <a:xfrm>
            <a:off x="8568793" y="2133184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2000" dirty="0"/>
              <a:t>Pfizer</a:t>
            </a:r>
          </a:p>
        </p:txBody>
      </p:sp>
      <p:sp>
        <p:nvSpPr>
          <p:cNvPr id="15" name="Marcador de contenido 6">
            <a:extLst>
              <a:ext uri="{FF2B5EF4-FFF2-40B4-BE49-F238E27FC236}">
                <a16:creationId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90"/>
            <a:ext cx="3132000" cy="342111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6400" b="1" dirty="0">
                <a:solidFill>
                  <a:schemeClr val="tx1"/>
                </a:solidFill>
                <a:latin typeface="Lato" panose="020F0502020204030203" pitchFamily="34" charset="0"/>
              </a:rPr>
              <a:t>-Ha probado ser factible en mujeres embarazadas</a:t>
            </a:r>
          </a:p>
          <a:p>
            <a:pPr algn="l"/>
            <a:r>
              <a:rPr lang="es-MX" sz="6400" b="1" dirty="0">
                <a:solidFill>
                  <a:schemeClr val="tx1"/>
                </a:solidFill>
                <a:latin typeface="Lato" panose="020F0502020204030203" pitchFamily="34" charset="0"/>
              </a:rPr>
              <a:t>-Recién nacidos de embarazadas que se han vacunado  han nacido con anticuerpos</a:t>
            </a:r>
          </a:p>
          <a:p>
            <a:pPr algn="l"/>
            <a:r>
              <a:rPr lang="es-MX" sz="6400" b="1" dirty="0">
                <a:solidFill>
                  <a:schemeClr val="tx1"/>
                </a:solidFill>
                <a:latin typeface="Lato" panose="020F0502020204030203" pitchFamily="34" charset="0"/>
              </a:rPr>
              <a:t>-Previene variantes existentes del virus</a:t>
            </a:r>
          </a:p>
          <a:p>
            <a:pPr algn="l"/>
            <a:r>
              <a:rPr lang="es-MX" sz="6400" b="1" dirty="0">
                <a:solidFill>
                  <a:schemeClr val="tx1"/>
                </a:solidFill>
                <a:latin typeface="Lato" panose="020F0502020204030203" pitchFamily="34" charset="0"/>
              </a:rPr>
              <a:t>La pandemia todavía es una amenaza persistente, por lo que no dude en acudir a vacunarse y continuar utilizando su mascarilla y medidas de higiene.</a:t>
            </a:r>
          </a:p>
          <a:p>
            <a:pPr rtl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endParaRPr lang="es-ES" i="1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 descr="Apretón de manos entre dos personas">
            <a:extLst>
              <a:ext uri="{FF2B5EF4-FFF2-40B4-BE49-F238E27FC236}">
                <a16:creationId xmlns:a16="http://schemas.microsoft.com/office/drawing/2014/main" id="{D4259A03-EF8A-4CCA-B199-F465AFDB5C5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</p:spPr>
      </p:pic>
      <p:sp>
        <p:nvSpPr>
          <p:cNvPr id="35" name="objeto 3" descr="Rectángulo azul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26" name="Rectángulo 25" descr="Rectángulo azul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Elipse 26" descr="Círculo azul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8" name="Elipse 27" descr="Círculo azul">
            <a:extLst>
              <a:ext uri="{FF2B5EF4-FFF2-40B4-BE49-F238E27FC236}">
                <a16:creationId xmlns:a16="http://schemas.microsoft.com/office/drawing/2014/main" id="{0AD89AAC-7A26-4BF6-8BF7-D301C467BE24}"/>
              </a:ext>
            </a:extLst>
          </p:cNvPr>
          <p:cNvSpPr/>
          <p:nvPr/>
        </p:nvSpPr>
        <p:spPr>
          <a:xfrm>
            <a:off x="7790688" y="1981199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99" y="6174902"/>
            <a:ext cx="357116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es-ES" smtClean="0"/>
              <a:t>5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92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Equipo capacitado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MX" sz="1600" i="1" dirty="0">
                <a:solidFill>
                  <a:schemeClr val="bg2"/>
                </a:solidFill>
                <a:latin typeface="+mn-lt"/>
              </a:rPr>
              <a:t>-Con pasión y esfuerzo</a:t>
            </a:r>
            <a:endParaRPr lang="es-ES" sz="1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628583"/>
            <a:ext cx="2700338" cy="738187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-Invencible</a:t>
            </a:r>
            <a:endParaRPr lang="es-ES" sz="1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endParaRPr lang="es-ES" dirty="0"/>
          </a:p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ES" sz="1600" i="1" dirty="0">
                <a:solidFill>
                  <a:schemeClr val="bg2"/>
                </a:solidFill>
                <a:latin typeface="+mn-lt"/>
              </a:rPr>
              <a:t>-Dedicada al trabajo</a:t>
            </a:r>
          </a:p>
        </p:txBody>
      </p:sp>
      <p:sp>
        <p:nvSpPr>
          <p:cNvPr id="49" name="objeto 6" descr="Rectángulo beig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>
          <a:xfrm>
            <a:off x="941942" y="1332834"/>
            <a:ext cx="2268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29" name="Elipse 28" descr="Círculo beig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4111752" y="1544325"/>
            <a:ext cx="3968496" cy="39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11" name="Marcador de posición de imagen 10" descr="Una persona haciendo gestos con la cara pintada&#10;&#10;Descripción generada automáticamente con confianza baja">
            <a:extLst>
              <a:ext uri="{FF2B5EF4-FFF2-40B4-BE49-F238E27FC236}">
                <a16:creationId xmlns:a16="http://schemas.microsoft.com/office/drawing/2014/main" id="{BFBAE0A4-CB2D-4C84-BF23-5485A5AE72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Marcador de posición de imagen 12" descr="Imagen que contiene persona, interior, ropa, ventana&#10;&#10;Descripción generada automáticamente">
            <a:extLst>
              <a:ext uri="{FF2B5EF4-FFF2-40B4-BE49-F238E27FC236}">
                <a16:creationId xmlns:a16="http://schemas.microsoft.com/office/drawing/2014/main" id="{BCCF64AB-B799-4E6E-B12C-93B0826E37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Marcador de posición de imagen 15" descr="Imagen que contiene persona, interior, mujer, lentes&#10;&#10;Descripción generada automáticamente">
            <a:extLst>
              <a:ext uri="{FF2B5EF4-FFF2-40B4-BE49-F238E27FC236}">
                <a16:creationId xmlns:a16="http://schemas.microsoft.com/office/drawing/2014/main" id="{4D001C72-F80E-4060-819D-CE849D127C6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Subtítulo 2">
            <a:extLst>
              <a:ext uri="{FF2B5EF4-FFF2-40B4-BE49-F238E27FC236}">
                <a16:creationId xmlns:a16="http://schemas.microsoft.com/office/drawing/2014/main" id="{43E0DEC7-25BE-4066-B5CC-93AF80C4593F}"/>
              </a:ext>
            </a:extLst>
          </p:cNvPr>
          <p:cNvSpPr txBox="1">
            <a:spLocks/>
          </p:cNvSpPr>
          <p:nvPr/>
        </p:nvSpPr>
        <p:spPr>
          <a:xfrm>
            <a:off x="7525707" y="6220021"/>
            <a:ext cx="3720980" cy="44075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500" b="1" i="1" spc="65">
                <a:solidFill>
                  <a:schemeClr val="accent1"/>
                </a:solidFill>
                <a:latin typeface="Arial"/>
                <a:cs typeface="Arial"/>
              </a:rPr>
              <a:t>www.miPagina.com</a:t>
            </a:r>
            <a:endParaRPr lang="es-ES" sz="2500" b="1" i="1" spc="6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Mano sosteniendo una aguja hacia arriba">
            <a:extLst>
              <a:ext uri="{FF2B5EF4-FFF2-40B4-BE49-F238E27FC236}">
                <a16:creationId xmlns:a16="http://schemas.microsoft.com/office/drawing/2014/main" id="{715127A5-A2AF-4769-9561-1A1A567C9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859215" cy="6858000"/>
          </a:xfrm>
          <a:prstGeom prst="rect">
            <a:avLst/>
          </a:prstGeom>
        </p:spPr>
      </p:pic>
      <p:pic>
        <p:nvPicPr>
          <p:cNvPr id="7" name="Imagen 6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CA56E5F2-EACF-4D0A-B535-C7ABCAD0D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86" y="0"/>
            <a:ext cx="7352714" cy="6858000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096001" cy="3815002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s-E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Vacuna  COVID-19</a:t>
            </a:r>
            <a:endParaRPr lang="es-E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s-E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miVacuna@launcher.com</a:t>
            </a: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s-E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55-22-33-66-88</a:t>
            </a:r>
            <a:endParaRPr lang="es-E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es-E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to 6" descr="Rectángulo beig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49865" y="2894901"/>
            <a:ext cx="3312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pic>
        <p:nvPicPr>
          <p:cNvPr id="8" name="Gráfico 7" descr="Icono de persona">
            <a:extLst>
              <a:ext uri="{FF2B5EF4-FFF2-40B4-BE49-F238E27FC236}">
                <a16:creationId xmlns:a16="http://schemas.microsoft.com/office/drawing/2014/main" id="{AC7339AD-1A2B-4702-8C29-5CFB6D1BB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9" name="Gráfico 8" descr="Icono de correo electrónico">
            <a:extLst>
              <a:ext uri="{FF2B5EF4-FFF2-40B4-BE49-F238E27FC236}">
                <a16:creationId xmlns:a16="http://schemas.microsoft.com/office/drawing/2014/main" id="{DE19364B-D5B6-43E8-B6E4-DC0094FA3C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0" name="Gráfico 9" descr="Icono de teléfono">
            <a:extLst>
              <a:ext uri="{FF2B5EF4-FFF2-40B4-BE49-F238E27FC236}">
                <a16:creationId xmlns:a16="http://schemas.microsoft.com/office/drawing/2014/main" id="{7821267F-71E4-4DA4-8BC7-EB0916220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5000" dirty="0">
                <a:solidFill>
                  <a:schemeClr val="bg1"/>
                </a:solidFill>
              </a:rPr>
              <a:t>¡Gracias!</a:t>
            </a:r>
            <a:endParaRPr lang="es-E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87709_TF45022061.potx" id="{CF8F7AC9-B209-40DA-B01B-03DE7680F64C}" vid="{9567545B-13CB-48C1-B233-082DD3A40F6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118CE8-9293-4220-BA3B-5D353B13ABC9}">
  <ds:schemaRefs>
    <ds:schemaRef ds:uri="http://www.w3.org/XML/1998/namespace"/>
    <ds:schemaRef ds:uri="http://schemas.microsoft.com/office/infopath/2007/PartnerControls"/>
    <ds:schemaRef ds:uri="16c05727-aa75-4e4a-9b5f-8a80a1165891"/>
    <ds:schemaRef ds:uri="http://purl.org/dc/dcmitype/"/>
    <ds:schemaRef ds:uri="http://schemas.microsoft.com/office/2006/documentManagement/types"/>
    <ds:schemaRef ds:uri="http://purl.org/dc/terms/"/>
    <ds:schemaRef ds:uri="71af3243-3dd4-4a8d-8c0d-dd76da1f02a5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 de marketing de servicios profesionales</Template>
  <TotalTime>47</TotalTime>
  <Words>228</Words>
  <Application>Microsoft Office PowerPoint</Application>
  <PresentationFormat>Panorámica</PresentationFormat>
  <Paragraphs>37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Arial </vt:lpstr>
      <vt:lpstr>Calibri</vt:lpstr>
      <vt:lpstr>Gill Sans MT</vt:lpstr>
      <vt:lpstr>Lato</vt:lpstr>
      <vt:lpstr>Tema de la oficina</vt:lpstr>
      <vt:lpstr>Vacuna COVID-19 Primera dosis</vt:lpstr>
      <vt:lpstr>¿A quien afecta el COVID-19?</vt:lpstr>
      <vt:lpstr>Por tus seres queridos</vt:lpstr>
      <vt:lpstr>Tipos de vacuna</vt:lpstr>
      <vt:lpstr>Equipo capacitado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Vacuna COVID-19 Primera dosis</dc:title>
  <dc:creator>Valuación Análisis y Riesgo S. C.</dc:creator>
  <cp:lastModifiedBy>Valuación Análisis y Riesgo S. C.</cp:lastModifiedBy>
  <cp:revision>1</cp:revision>
  <dcterms:created xsi:type="dcterms:W3CDTF">2022-03-11T18:11:02Z</dcterms:created>
  <dcterms:modified xsi:type="dcterms:W3CDTF">2022-03-11T18:58:49Z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